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1" r:id="rId6"/>
    <p:sldId id="258" r:id="rId7"/>
    <p:sldId id="262" r:id="rId8"/>
    <p:sldId id="263" r:id="rId9"/>
    <p:sldId id="259" r:id="rId10"/>
    <p:sldId id="264" r:id="rId11"/>
    <p:sldId id="265" r:id="rId12"/>
    <p:sldId id="260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9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12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4.png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76.xml"/><Relationship Id="rId2" Type="http://schemas.openxmlformats.org/officeDocument/2006/relationships/image" Target="../media/image1.png"/><Relationship Id="rId19" Type="http://schemas.openxmlformats.org/officeDocument/2006/relationships/tags" Target="../tags/tag75.xml"/><Relationship Id="rId18" Type="http://schemas.openxmlformats.org/officeDocument/2006/relationships/image" Target="../media/image9.png"/><Relationship Id="rId17" Type="http://schemas.openxmlformats.org/officeDocument/2006/relationships/tags" Target="../tags/tag74.xml"/><Relationship Id="rId16" Type="http://schemas.openxmlformats.org/officeDocument/2006/relationships/image" Target="../media/image8.png"/><Relationship Id="rId15" Type="http://schemas.openxmlformats.org/officeDocument/2006/relationships/tags" Target="../tags/tag73.xml"/><Relationship Id="rId14" Type="http://schemas.openxmlformats.org/officeDocument/2006/relationships/image" Target="../media/image7.png"/><Relationship Id="rId13" Type="http://schemas.openxmlformats.org/officeDocument/2006/relationships/tags" Target="../tags/tag72.xml"/><Relationship Id="rId12" Type="http://schemas.openxmlformats.org/officeDocument/2006/relationships/image" Target="../media/image6.png"/><Relationship Id="rId11" Type="http://schemas.openxmlformats.org/officeDocument/2006/relationships/tags" Target="../tags/tag71.xml"/><Relationship Id="rId10" Type="http://schemas.openxmlformats.org/officeDocument/2006/relationships/image" Target="../media/image5.jpe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../media/image13.png"/><Relationship Id="rId7" Type="http://schemas.openxmlformats.org/officeDocument/2006/relationships/tags" Target="../tags/tag81.xml"/><Relationship Id="rId6" Type="http://schemas.openxmlformats.org/officeDocument/2006/relationships/image" Target="../media/image12.png"/><Relationship Id="rId5" Type="http://schemas.openxmlformats.org/officeDocument/2006/relationships/tags" Target="../tags/tag80.xml"/><Relationship Id="rId4" Type="http://schemas.openxmlformats.org/officeDocument/2006/relationships/image" Target="../media/image11.png"/><Relationship Id="rId3" Type="http://schemas.openxmlformats.org/officeDocument/2006/relationships/tags" Target="../tags/tag79.xml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14.png"/><Relationship Id="rId1" Type="http://schemas.openxmlformats.org/officeDocument/2006/relationships/tags" Target="../tags/tag8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5.png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16.png"/><Relationship Id="rId1" Type="http://schemas.openxmlformats.org/officeDocument/2006/relationships/tags" Target="../tags/tag8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94.xml"/><Relationship Id="rId7" Type="http://schemas.openxmlformats.org/officeDocument/2006/relationships/image" Target="../media/image19.jpeg"/><Relationship Id="rId6" Type="http://schemas.openxmlformats.org/officeDocument/2006/relationships/tags" Target="../tags/tag93.xml"/><Relationship Id="rId5" Type="http://schemas.openxmlformats.org/officeDocument/2006/relationships/image" Target="../media/image18.jpeg"/><Relationship Id="rId4" Type="http://schemas.openxmlformats.org/officeDocument/2006/relationships/tags" Target="../tags/tag92.xml"/><Relationship Id="rId3" Type="http://schemas.openxmlformats.org/officeDocument/2006/relationships/image" Target="../media/image17.jpeg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91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image" Target="../media/image24.jpeg"/><Relationship Id="rId16" Type="http://schemas.openxmlformats.org/officeDocument/2006/relationships/tags" Target="../tags/tag98.xml"/><Relationship Id="rId15" Type="http://schemas.openxmlformats.org/officeDocument/2006/relationships/image" Target="../media/image23.jpeg"/><Relationship Id="rId14" Type="http://schemas.openxmlformats.org/officeDocument/2006/relationships/tags" Target="../tags/tag97.xml"/><Relationship Id="rId13" Type="http://schemas.openxmlformats.org/officeDocument/2006/relationships/image" Target="../media/image22.jpeg"/><Relationship Id="rId12" Type="http://schemas.openxmlformats.org/officeDocument/2006/relationships/tags" Target="../tags/tag96.xml"/><Relationship Id="rId11" Type="http://schemas.openxmlformats.org/officeDocument/2006/relationships/image" Target="../media/image21.jpeg"/><Relationship Id="rId10" Type="http://schemas.openxmlformats.org/officeDocument/2006/relationships/tags" Target="../tags/tag95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../media/image28.png"/><Relationship Id="rId7" Type="http://schemas.openxmlformats.org/officeDocument/2006/relationships/tags" Target="../tags/tag109.xml"/><Relationship Id="rId6" Type="http://schemas.openxmlformats.org/officeDocument/2006/relationships/image" Target="../media/image27.png"/><Relationship Id="rId5" Type="http://schemas.openxmlformats.org/officeDocument/2006/relationships/tags" Target="../tags/tag108.xml"/><Relationship Id="rId4" Type="http://schemas.openxmlformats.org/officeDocument/2006/relationships/image" Target="../media/image26.png"/><Relationship Id="rId3" Type="http://schemas.openxmlformats.org/officeDocument/2006/relationships/tags" Target="../tags/tag107.xml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Synthetic 3D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Improve text-to-3D Generation with Synthetic Data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405" y="126435"/>
            <a:ext cx="10969200" cy="705600"/>
          </a:xfrm>
        </p:spPr>
        <p:txBody>
          <a:bodyPr/>
          <a:p>
            <a:r>
              <a:rPr lang="en-US" altLang="zh-CN"/>
              <a:t>TODO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70"/>
            <a:ext cx="10969200" cy="705600"/>
          </a:xfrm>
        </p:spPr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08330" y="705485"/>
            <a:ext cx="111683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2D single view diffusion model are trained on LAION2B, LAION-Asethetic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Almost all Multi-View diffusion model(MVDream, MVDream++, ImageDream, Zero123, Zero123++, Instant3D...) are trained on Objaverse with 800K 3D data.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olidFill>
                  <a:schemeClr val="tx1"/>
                </a:solidFill>
              </a:rPr>
              <a:t>many of them leave only HQ part of data with 10K-100K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tx1"/>
                </a:solidFill>
              </a:rPr>
              <a:t>Objaverse-XL is HQ sparse(around 200K HQ data) and hard to access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Take Instant3D for example, using only 10K HQ data for finetuning and training for 192 epoch... 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facing Great overfitting(cartoon style) when training longer with more data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SV3D finetuned on SVD to achieve novel view synthesis, suferring motion bluring and darker back view.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972560"/>
            <a:ext cx="4535170" cy="2684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86985" y="3867785"/>
            <a:ext cx="1445895" cy="14458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86985" y="5217160"/>
            <a:ext cx="1450340" cy="1447165"/>
          </a:xfrm>
          <a:prstGeom prst="rect">
            <a:avLst/>
          </a:prstGeom>
        </p:spPr>
      </p:pic>
      <p:pic>
        <p:nvPicPr>
          <p:cNvPr id="11" name="图片 10" descr="6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23655" y="3926205"/>
            <a:ext cx="1332230" cy="1000125"/>
          </a:xfrm>
          <a:prstGeom prst="rect">
            <a:avLst/>
          </a:prstGeom>
        </p:spPr>
      </p:pic>
      <p:pic>
        <p:nvPicPr>
          <p:cNvPr id="12" name="图片 11" descr="6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425" t="27415" r="9879" b="13115"/>
          <a:stretch>
            <a:fillRect/>
          </a:stretch>
        </p:blipFill>
        <p:spPr>
          <a:xfrm>
            <a:off x="10452100" y="3879850"/>
            <a:ext cx="1036955" cy="1323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994775" y="485457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MVDream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2880" y="3877945"/>
            <a:ext cx="1433830" cy="1435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537325" y="5222240"/>
            <a:ext cx="1426845" cy="1425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923655" y="5275580"/>
            <a:ext cx="1262380" cy="12623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87155" y="644334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instant3d</a:t>
            </a:r>
            <a:endParaRPr lang="en-US" altLang="zh-CN"/>
          </a:p>
        </p:txBody>
      </p:sp>
      <p:pic>
        <p:nvPicPr>
          <p:cNvPr id="71" name="图片 70" descr="10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403205" y="5262880"/>
            <a:ext cx="1149350" cy="114935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595110" y="3917950"/>
            <a:ext cx="1323975" cy="273050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5400"/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5147945" y="3917315"/>
            <a:ext cx="1323975" cy="27305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5400"/>
          </a:p>
        </p:txBody>
      </p:sp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70"/>
            <a:ext cx="10969200" cy="705600"/>
          </a:xfrm>
        </p:spPr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83590" y="941070"/>
            <a:ext cx="106330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借助</a:t>
            </a:r>
            <a:r>
              <a:rPr lang="en-US" altLang="zh-CN"/>
              <a:t>SV3D</a:t>
            </a:r>
            <a:r>
              <a:rPr lang="zh-CN" altLang="en-US"/>
              <a:t>构建大量生成数据，通过</a:t>
            </a:r>
            <a:r>
              <a:rPr lang="en-US" altLang="zh-CN"/>
              <a:t>MLLM</a:t>
            </a:r>
            <a:r>
              <a:rPr lang="zh-CN" altLang="en-US"/>
              <a:t>筛选出高质量的数据并进行</a:t>
            </a:r>
            <a:r>
              <a:rPr lang="en-US" altLang="zh-CN"/>
              <a:t>capton</a:t>
            </a:r>
            <a:r>
              <a:rPr lang="zh-CN" altLang="en-US"/>
              <a:t>标注，尝试一些技巧利用</a:t>
            </a:r>
            <a:r>
              <a:rPr lang="en-US" altLang="zh-CN"/>
              <a:t>2D-diffusion model</a:t>
            </a:r>
            <a:r>
              <a:rPr lang="zh-CN" altLang="en-US"/>
              <a:t>能够生成极高质量的图片的先验，并在训练过程中尽量不破坏这些先验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Contribution</a:t>
            </a:r>
            <a:endParaRPr lang="en-US" altLang="zh-CN"/>
          </a:p>
          <a:p>
            <a:r>
              <a:rPr lang="en-US" altLang="zh-CN"/>
              <a:t>1. A MV-Diffusion model</a:t>
            </a:r>
            <a:r>
              <a:rPr lang="zh-CN" altLang="en-US"/>
              <a:t>可以更好地</a:t>
            </a:r>
            <a:r>
              <a:rPr lang="en-US" altLang="zh-CN"/>
              <a:t>follow text prompt</a:t>
            </a:r>
            <a:r>
              <a:rPr lang="zh-CN" altLang="en-US"/>
              <a:t>并且生成风格可定制的更高质量的</a:t>
            </a:r>
            <a:r>
              <a:rPr lang="en-US" altLang="zh-CN"/>
              <a:t>multiv-view image</a:t>
            </a:r>
            <a:r>
              <a:rPr lang="zh-CN" altLang="en-US"/>
              <a:t>，这个模型可以结合</a:t>
            </a:r>
            <a:r>
              <a:rPr lang="en-US" altLang="zh-CN"/>
              <a:t>Large Reconstraction Model</a:t>
            </a:r>
            <a:r>
              <a:rPr lang="zh-CN" altLang="en-US"/>
              <a:t>快速生成</a:t>
            </a:r>
            <a:r>
              <a:rPr lang="en-US" altLang="zh-CN"/>
              <a:t>3D</a:t>
            </a:r>
            <a:r>
              <a:rPr lang="zh-CN" altLang="en-US"/>
              <a:t>物体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合成的大规模</a:t>
            </a:r>
            <a:r>
              <a:rPr lang="en-US" altLang="zh-CN"/>
              <a:t>multi-view image</a:t>
            </a:r>
            <a:r>
              <a:rPr lang="zh-CN" altLang="en-US"/>
              <a:t>数据集，只保留较高质量的，并配以</a:t>
            </a:r>
            <a:r>
              <a:rPr lang="en-US" altLang="zh-CN"/>
              <a:t>caption(</a:t>
            </a:r>
            <a:r>
              <a:rPr lang="zh-CN" altLang="en-US"/>
              <a:t>包括给</a:t>
            </a:r>
            <a:r>
              <a:rPr lang="en-US" altLang="zh-CN"/>
              <a:t>Objaverse</a:t>
            </a:r>
            <a:r>
              <a:rPr lang="zh-CN" altLang="en-US"/>
              <a:t>的物体加上</a:t>
            </a:r>
            <a:r>
              <a:rPr lang="en-US" altLang="zh-CN"/>
              <a:t>caption)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一种结合合成数据和</a:t>
            </a:r>
            <a:r>
              <a:rPr lang="en-US" altLang="zh-CN"/>
              <a:t>2D</a:t>
            </a:r>
            <a:r>
              <a:rPr lang="zh-CN" altLang="en-US"/>
              <a:t>真实数据以及真实</a:t>
            </a:r>
            <a:r>
              <a:rPr lang="en-US" altLang="zh-CN"/>
              <a:t>3D</a:t>
            </a:r>
            <a:r>
              <a:rPr lang="zh-CN" altLang="en-US"/>
              <a:t>数据的</a:t>
            </a:r>
            <a:r>
              <a:rPr lang="en-US" altLang="zh-CN"/>
              <a:t>training balance</a:t>
            </a:r>
            <a:r>
              <a:rPr lang="zh-CN" altLang="en-US"/>
              <a:t>方案，在训练过程中较好保留</a:t>
            </a:r>
            <a:r>
              <a:rPr lang="en-US" altLang="zh-CN"/>
              <a:t>single image diffusion model </a:t>
            </a:r>
            <a:r>
              <a:rPr lang="zh-CN" altLang="en-US"/>
              <a:t>的先验</a:t>
            </a:r>
            <a:r>
              <a:rPr lang="en-US" altLang="zh-CN"/>
              <a:t>(</a:t>
            </a:r>
            <a:r>
              <a:rPr lang="zh-CN" altLang="en-US"/>
              <a:t>缓解训练导致的</a:t>
            </a:r>
            <a:r>
              <a:rPr lang="en-US" altLang="zh-CN"/>
              <a:t>catestrophic forgetting</a:t>
            </a:r>
            <a:r>
              <a:rPr lang="zh-CN" altLang="en-US"/>
              <a:t>的问题</a:t>
            </a:r>
            <a:r>
              <a:rPr lang="en-US" altLang="zh-CN"/>
              <a:t>)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800" y="313125"/>
            <a:ext cx="10969200" cy="705600"/>
          </a:xfrm>
        </p:spPr>
        <p:txBody>
          <a:bodyPr/>
          <a:p>
            <a:r>
              <a:rPr lang="en-US" altLang="zh-CN"/>
              <a:t>Methods [Training Noise Reschedule]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985" y="1157605"/>
            <a:ext cx="9074785" cy="5288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10320" y="1581150"/>
            <a:ext cx="3281680" cy="455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04300" y="2324735"/>
            <a:ext cx="3063875" cy="59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67800" y="3209290"/>
            <a:ext cx="3032760" cy="3352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800" y="313125"/>
            <a:ext cx="10969200" cy="705600"/>
          </a:xfrm>
        </p:spPr>
        <p:txBody>
          <a:bodyPr/>
          <a:p>
            <a:r>
              <a:rPr lang="en-US" altLang="zh-CN"/>
              <a:t>Methods [Data Generation Pipeline]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230" y="1226820"/>
            <a:ext cx="11559540" cy="4892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800" y="313125"/>
            <a:ext cx="10969200" cy="705600"/>
          </a:xfrm>
        </p:spPr>
        <p:txBody>
          <a:bodyPr/>
          <a:p>
            <a:r>
              <a:rPr lang="en-US" altLang="zh-CN"/>
              <a:t>Methods [MV LLaVA]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0110" y="1089660"/>
            <a:ext cx="10431780" cy="5681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" y="70"/>
            <a:ext cx="10969200" cy="705600"/>
          </a:xfrm>
        </p:spPr>
        <p:txBody>
          <a:bodyPr/>
          <a:p>
            <a:r>
              <a:rPr lang="en-US" altLang="zh-CN"/>
              <a:t>Experiments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2175" y="622935"/>
            <a:ext cx="10631170" cy="4183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160" y="4897120"/>
            <a:ext cx="11530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GPT4 Evalualtion on 3D object generated by GRM (takes 4 view images as input and generate 3D gaussian)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667385" y="5265420"/>
          <a:ext cx="47650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855"/>
                <a:gridCol w="752475"/>
                <a:gridCol w="161671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Ours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Instant3D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text prompt alignment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37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texture quality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66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plausibility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720725" y="3156585"/>
            <a:ext cx="10744835" cy="400685"/>
          </a:xfrm>
          <a:prstGeom prst="rect">
            <a:avLst/>
          </a:prstGeom>
          <a:gradFill flip="none" rotWithShape="1">
            <a:gsLst>
              <a:gs pos="0">
                <a:srgbClr val="35116C"/>
              </a:gs>
              <a:gs pos="36000">
                <a:srgbClr val="80257E"/>
              </a:gs>
              <a:gs pos="100000">
                <a:srgbClr val="FC986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18" name="Picture 1" descr="cat_4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585" y="554355"/>
            <a:ext cx="2454910" cy="2454910"/>
          </a:xfrm>
          <a:prstGeom prst="rect">
            <a:avLst/>
          </a:prstGeom>
        </p:spPr>
      </p:pic>
      <p:pic>
        <p:nvPicPr>
          <p:cNvPr id="19" name="Picture 2" descr="cat_30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02000" y="554355"/>
            <a:ext cx="2454910" cy="2454910"/>
          </a:xfrm>
          <a:prstGeom prst="rect">
            <a:avLst/>
          </a:prstGeom>
        </p:spPr>
      </p:pic>
      <p:pic>
        <p:nvPicPr>
          <p:cNvPr id="20" name="Picture 3" descr="cat_2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20810" y="555625"/>
            <a:ext cx="2454275" cy="2454275"/>
          </a:xfrm>
          <a:prstGeom prst="rect">
            <a:avLst/>
          </a:prstGeom>
        </p:spPr>
      </p:pic>
      <p:pic>
        <p:nvPicPr>
          <p:cNvPr id="21" name="Picture 5" descr="cat_1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15050" y="555625"/>
            <a:ext cx="2454275" cy="2454275"/>
          </a:xfrm>
          <a:prstGeom prst="rect">
            <a:avLst/>
          </a:prstGeom>
        </p:spPr>
      </p:pic>
      <p:pic>
        <p:nvPicPr>
          <p:cNvPr id="22" name="Picture 6" descr="basket_10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5525" y="3556000"/>
            <a:ext cx="2454910" cy="2454910"/>
          </a:xfrm>
          <a:prstGeom prst="rect">
            <a:avLst/>
          </a:prstGeom>
        </p:spPr>
      </p:pic>
      <p:pic>
        <p:nvPicPr>
          <p:cNvPr id="23" name="Picture 7" descr="basket_20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011285" y="3557270"/>
            <a:ext cx="2454275" cy="2454275"/>
          </a:xfrm>
          <a:prstGeom prst="rect">
            <a:avLst/>
          </a:prstGeom>
        </p:spPr>
      </p:pic>
      <p:pic>
        <p:nvPicPr>
          <p:cNvPr id="24" name="Picture 8" descr="basket_30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283585" y="3556000"/>
            <a:ext cx="2454910" cy="2454910"/>
          </a:xfrm>
          <a:prstGeom prst="rect">
            <a:avLst/>
          </a:prstGeom>
        </p:spPr>
      </p:pic>
      <p:pic>
        <p:nvPicPr>
          <p:cNvPr id="26" name="Picture 9" descr="basket_40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81330" y="3556635"/>
            <a:ext cx="2454275" cy="2454275"/>
          </a:xfrm>
          <a:prstGeom prst="rect">
            <a:avLst/>
          </a:prstGeom>
        </p:spPr>
      </p:pic>
      <p:sp>
        <p:nvSpPr>
          <p:cNvPr id="27" name="Text Box 10"/>
          <p:cNvSpPr txBox="1"/>
          <p:nvPr>
            <p:custDataLst>
              <p:tags r:id="rId18"/>
            </p:custDataLst>
          </p:nvPr>
        </p:nvSpPr>
        <p:spPr>
          <a:xfrm>
            <a:off x="3528060" y="109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[Cartoon] A cat with two different colored eyes</a:t>
            </a:r>
            <a:endParaRPr lang="en-US"/>
          </a:p>
        </p:txBody>
      </p:sp>
      <p:sp>
        <p:nvSpPr>
          <p:cNvPr id="28" name="Text Box 11"/>
          <p:cNvSpPr txBox="1"/>
          <p:nvPr>
            <p:custDataLst>
              <p:tags r:id="rId19"/>
            </p:custDataLst>
          </p:nvPr>
        </p:nvSpPr>
        <p:spPr>
          <a:xfrm>
            <a:off x="2348230" y="6011545"/>
            <a:ext cx="9117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[Photo-realistic] A collection of fresh vegetables arranged in a wicker basket</a:t>
            </a:r>
            <a:endParaRPr lang="en-US"/>
          </a:p>
        </p:txBody>
      </p:sp>
      <p:sp>
        <p:nvSpPr>
          <p:cNvPr id="29" name="Text Box 12"/>
          <p:cNvSpPr txBox="1"/>
          <p:nvPr>
            <p:custDataLst>
              <p:tags r:id="rId20"/>
            </p:custDataLst>
          </p:nvPr>
        </p:nvSpPr>
        <p:spPr>
          <a:xfrm>
            <a:off x="1298575" y="3187700"/>
            <a:ext cx="62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400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 Box 13"/>
          <p:cNvSpPr txBox="1"/>
          <p:nvPr>
            <p:custDataLst>
              <p:tags r:id="rId21"/>
            </p:custDataLst>
          </p:nvPr>
        </p:nvSpPr>
        <p:spPr>
          <a:xfrm>
            <a:off x="4221480" y="3188970"/>
            <a:ext cx="62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300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 Box 14"/>
          <p:cNvSpPr txBox="1"/>
          <p:nvPr>
            <p:custDataLst>
              <p:tags r:id="rId22"/>
            </p:custDataLst>
          </p:nvPr>
        </p:nvSpPr>
        <p:spPr>
          <a:xfrm>
            <a:off x="7021830" y="3187065"/>
            <a:ext cx="62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200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 Box 15"/>
          <p:cNvSpPr txBox="1"/>
          <p:nvPr>
            <p:custDataLst>
              <p:tags r:id="rId23"/>
            </p:custDataLst>
          </p:nvPr>
        </p:nvSpPr>
        <p:spPr>
          <a:xfrm>
            <a:off x="9926955" y="3188970"/>
            <a:ext cx="62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100</a:t>
            </a:r>
            <a:endParaRPr lang="en-US">
              <a:solidFill>
                <a:schemeClr val="bg1"/>
              </a:solidFill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00025"/>
            <a:ext cx="6456045" cy="388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278630"/>
            <a:ext cx="10410825" cy="2475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56045" y="69215"/>
            <a:ext cx="2753995" cy="4019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62110" y="69215"/>
            <a:ext cx="2735580" cy="40195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COMMONDATA" val="eyJoZGlkIjoiYTI2NzFlM2RkNDU2OWJkNWJlODk4ODQxNGYyNzEzNGQ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TABLE_BEAUTIFY" val="smartTable{73253ca5-d669-48be-8c9d-d4b50c0bea41}"/>
  <p:tag name="TABLE_ENDDRAG_ORIGIN_RECT" val="375*115"/>
  <p:tag name="TABLE_ENDDRAG_RECT" val="52*400*375*115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WPS 演示</Application>
  <PresentationFormat>宽屏</PresentationFormat>
  <Paragraphs>79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Motivation</vt:lpstr>
      <vt:lpstr>PowerPoint 演示文稿</vt:lpstr>
      <vt:lpstr>Methods [Training Noise Reschedule] </vt:lpstr>
      <vt:lpstr>Methods [Data Generation Pipeline] </vt:lpstr>
      <vt:lpstr>Methods</vt:lpstr>
      <vt:lpstr>PowerPoint 演示文稿</vt:lpstr>
      <vt:lpstr>PowerPoint 演示文稿</vt:lpstr>
      <vt:lpstr>Experiments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qzuser</cp:lastModifiedBy>
  <cp:revision>192</cp:revision>
  <dcterms:created xsi:type="dcterms:W3CDTF">2019-06-19T02:08:00Z</dcterms:created>
  <dcterms:modified xsi:type="dcterms:W3CDTF">2024-04-24T17:51:27Z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9DC027B27F7E4556A1D1BAEEB94B121F_11</vt:lpwstr>
  </property>
</Properties>
</file>